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7" r:id="rId2"/>
    <p:sldId id="268" r:id="rId3"/>
    <p:sldId id="269" r:id="rId4"/>
    <p:sldId id="270" r:id="rId5"/>
    <p:sldId id="273" r:id="rId6"/>
    <p:sldId id="271" r:id="rId7"/>
    <p:sldId id="272" r:id="rId8"/>
    <p:sldId id="274" r:id="rId9"/>
    <p:sldId id="275" r:id="rId10"/>
    <p:sldId id="276" r:id="rId11"/>
    <p:sldId id="277" r:id="rId12"/>
    <p:sldId id="278" r:id="rId13"/>
  </p:sldIdLst>
  <p:sldSz cx="9144000" cy="6858000" type="screen4x3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53673C"/>
    <a:srgbClr val="02307C"/>
    <a:srgbClr val="0347B5"/>
    <a:srgbClr val="0350D1"/>
    <a:srgbClr val="00117E"/>
    <a:srgbClr val="0000CC"/>
    <a:srgbClr val="434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80" autoAdjust="0"/>
    <p:restoredTop sz="90929"/>
  </p:normalViewPr>
  <p:slideViewPr>
    <p:cSldViewPr snapToGrid="0">
      <p:cViewPr varScale="1">
        <p:scale>
          <a:sx n="86" d="100"/>
          <a:sy n="86" d="100"/>
        </p:scale>
        <p:origin x="1459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0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70664A03-9997-4BFC-B9D2-D0CD6CC7C5E2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434000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IMG_3059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46050"/>
            <a:ext cx="7772400" cy="1143000"/>
          </a:xfrm>
        </p:spPr>
        <p:txBody>
          <a:bodyPr/>
          <a:lstStyle>
            <a:lvl1pPr>
              <a:defRPr smtClean="0">
                <a:ea typeface="ＭＳ Ｐゴシック" pitchFamily="-16" charset="-128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146685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smtClean="0">
                <a:ea typeface="ＭＳ Ｐゴシック" pitchFamily="-16" charset="-128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26500069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8CF637-4E80-4185-A0D3-24B7CCBA09D3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40015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AF0CEA-E13F-4980-BDED-9F3FE7CD10E9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919954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3182F1-71CD-4DE9-A8C2-66CE27F0663A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623864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50CDEA-BF74-4A85-A0DE-B7EBEAD4996C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985337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38D7AA-565D-4285-91E1-53D14B3A7B3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79181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379328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92150" y="1696953"/>
            <a:ext cx="7775575" cy="1000125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EDF139F-D851-4E28-81E2-4584995C769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64522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CB8516-2F10-4D07-9FE9-C8A98020CCFC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2835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B3D5E1-F5EF-4945-B8C2-B7C55AC440CA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370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44A219-DF14-4718-9854-C23409020F4F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95955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BB19F6-07F2-4E83-A131-EB5706A42A86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97213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43FD1E-AD05-434F-9184-3ECFBAAADE2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12580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FF42ED-B6D5-446D-937C-936267C3E0D0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84210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B29CBA-14B2-4401-83C4-0E53340E768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6023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IMG_3121"/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04988"/>
            <a:ext cx="6769100" cy="5053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581603A4-28F0-4546-8D3A-D14B4B3517E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MS PGothic" panose="020B0600070205080204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.linkedin.com/in/jcalbarracinsanchez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5.wdp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0.png"/><Relationship Id="rId5" Type="http://schemas.microsoft.com/office/2007/relationships/hdphoto" Target="../media/hdphoto3.wdp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microsoft.com/office/2007/relationships/hdphoto" Target="../media/hdphoto6.wdp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1.png"/><Relationship Id="rId4" Type="http://schemas.openxmlformats.org/officeDocument/2006/relationships/image" Target="../media/image20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6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24.png"/><Relationship Id="rId11" Type="http://schemas.openxmlformats.org/officeDocument/2006/relationships/image" Target="../media/image27.png"/><Relationship Id="rId5" Type="http://schemas.openxmlformats.org/officeDocument/2006/relationships/image" Target="../media/image4.png"/><Relationship Id="rId10" Type="http://schemas.openxmlformats.org/officeDocument/2006/relationships/image" Target="../media/image26.png"/><Relationship Id="rId4" Type="http://schemas.openxmlformats.org/officeDocument/2006/relationships/image" Target="../media/image3.jp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7C65D3A-FD34-4EAC-A69C-1BE73FEAF1B8}"/>
              </a:ext>
            </a:extLst>
          </p:cNvPr>
          <p:cNvSpPr txBox="1"/>
          <p:nvPr/>
        </p:nvSpPr>
        <p:spPr>
          <a:xfrm>
            <a:off x="556053" y="3013502"/>
            <a:ext cx="67220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</a:rPr>
              <a:t>SHEEP-PHONY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33D03F1-47EC-4EEC-A9EF-7EDB660431EF}"/>
              </a:ext>
            </a:extLst>
          </p:cNvPr>
          <p:cNvSpPr txBox="1"/>
          <p:nvPr/>
        </p:nvSpPr>
        <p:spPr>
          <a:xfrm>
            <a:off x="0" y="898689"/>
            <a:ext cx="49819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Advanced Coding Tools and Methodologies</a:t>
            </a:r>
          </a:p>
          <a:p>
            <a:r>
              <a:rPr lang="it-IT" dirty="0">
                <a:solidFill>
                  <a:schemeClr val="bg1"/>
                </a:solidFill>
              </a:rPr>
              <a:t>Prof. Bruschi Francesco</a:t>
            </a:r>
          </a:p>
          <a:p>
            <a:r>
              <a:rPr lang="it-IT" dirty="0">
                <a:solidFill>
                  <a:schemeClr val="bg1"/>
                </a:solidFill>
              </a:rPr>
              <a:t>Prof. Rana Vincenzo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A26182D-9449-4A03-94F1-F69549EDF191}"/>
              </a:ext>
            </a:extLst>
          </p:cNvPr>
          <p:cNvSpPr txBox="1"/>
          <p:nvPr/>
        </p:nvSpPr>
        <p:spPr>
          <a:xfrm>
            <a:off x="0" y="5035982"/>
            <a:ext cx="40044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 project by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Curcio Lorenzo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Bernasconi Marco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Albarracín Sánchez Juan Camilo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FD77228-4702-4385-BE8D-9846F8238D40}"/>
              </a:ext>
            </a:extLst>
          </p:cNvPr>
          <p:cNvSpPr txBox="1"/>
          <p:nvPr/>
        </p:nvSpPr>
        <p:spPr>
          <a:xfrm>
            <a:off x="0" y="322612"/>
            <a:ext cx="680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Music and Acoustic Engineering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9/11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C2361B3-774A-4B01-9409-6E78B9523E86}"/>
              </a:ext>
            </a:extLst>
          </p:cNvPr>
          <p:cNvSpPr txBox="1"/>
          <p:nvPr/>
        </p:nvSpPr>
        <p:spPr>
          <a:xfrm>
            <a:off x="123567" y="157954"/>
            <a:ext cx="6203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CHALLENGE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D1079EA-A6F3-4E10-B4C2-8DFB4AEB74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9702" y="1812832"/>
            <a:ext cx="1573427" cy="1573427"/>
          </a:xfrm>
          <a:prstGeom prst="rect">
            <a:avLst/>
          </a:prstGeom>
        </p:spPr>
      </p:pic>
      <p:sp>
        <p:nvSpPr>
          <p:cNvPr id="8" name="Rettangolo 1">
            <a:extLst>
              <a:ext uri="{FF2B5EF4-FFF2-40B4-BE49-F238E27FC236}">
                <a16:creationId xmlns:a16="http://schemas.microsoft.com/office/drawing/2014/main" id="{5A514911-3F26-441C-9434-F40FACD9DC5B}"/>
              </a:ext>
            </a:extLst>
          </p:cNvPr>
          <p:cNvSpPr/>
          <p:nvPr/>
        </p:nvSpPr>
        <p:spPr>
          <a:xfrm>
            <a:off x="0" y="1071389"/>
            <a:ext cx="74140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In challenge mode, the user must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scare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sheeps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towards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healthy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grass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zones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 Once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enough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grass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eaten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, the sheeps can go back in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their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little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house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before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wolf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comes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9C91B2D-5D4D-45C7-8E70-D0CE67BC73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920" y="2329076"/>
            <a:ext cx="1546621" cy="680513"/>
          </a:xfrm>
          <a:prstGeom prst="rect">
            <a:avLst/>
          </a:prstGeom>
        </p:spPr>
      </p:pic>
      <p:sp>
        <p:nvSpPr>
          <p:cNvPr id="11" name="Rettangolo 1">
            <a:extLst>
              <a:ext uri="{FF2B5EF4-FFF2-40B4-BE49-F238E27FC236}">
                <a16:creationId xmlns:a16="http://schemas.microsoft.com/office/drawing/2014/main" id="{CE048679-DBB4-4E69-BB00-89ABA420B365}"/>
              </a:ext>
            </a:extLst>
          </p:cNvPr>
          <p:cNvSpPr/>
          <p:nvPr/>
        </p:nvSpPr>
        <p:spPr>
          <a:xfrm>
            <a:off x="0" y="3436528"/>
            <a:ext cx="74140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+mn-lt"/>
              </a:rPr>
              <a:t>Each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time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they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eat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, the mode in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which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they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switched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a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happier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one, following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circle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of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fifths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A2A3E629-FA60-49F1-A889-BA31083372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76975" y="4225659"/>
            <a:ext cx="2195025" cy="199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787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10/11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98C23F2-A2F5-40E9-AA46-2D9318A73024}"/>
              </a:ext>
            </a:extLst>
          </p:cNvPr>
          <p:cNvSpPr txBox="1"/>
          <p:nvPr/>
        </p:nvSpPr>
        <p:spPr>
          <a:xfrm>
            <a:off x="123567" y="157954"/>
            <a:ext cx="6203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PARAMETERS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92520A2-D5E6-496E-B31F-4B390F3A9D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18990" y="2216574"/>
            <a:ext cx="2505425" cy="61921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894625A-657B-45FD-955C-6E26D8BA4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18988" y="3156291"/>
            <a:ext cx="2505425" cy="61921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846DBDD-2EEC-4111-993C-C2822BD513E5}"/>
                  </a:ext>
                </a:extLst>
              </p:cNvPr>
              <p:cNvSpPr txBox="1"/>
              <p:nvPr/>
            </p:nvSpPr>
            <p:spPr>
              <a:xfrm>
                <a:off x="123567" y="1906223"/>
                <a:ext cx="3573379" cy="4952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→0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1→0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846DBDD-2EEC-4111-993C-C2822BD513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567" y="1906223"/>
                <a:ext cx="3573379" cy="49526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A660AFA-97C7-40FC-B9A5-61036355282B}"/>
              </a:ext>
            </a:extLst>
          </p:cNvPr>
          <p:cNvSpPr txBox="1"/>
          <p:nvPr/>
        </p:nvSpPr>
        <p:spPr>
          <a:xfrm>
            <a:off x="4181916" y="2223802"/>
            <a:ext cx="2542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Allelomimesis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FB83893-4BA1-48C9-9FF6-EFFADA852693}"/>
              </a:ext>
            </a:extLst>
          </p:cNvPr>
          <p:cNvSpPr txBox="1"/>
          <p:nvPr/>
        </p:nvSpPr>
        <p:spPr>
          <a:xfrm>
            <a:off x="4181916" y="3127959"/>
            <a:ext cx="2542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Run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Tendency</a:t>
            </a:r>
            <a:endParaRPr lang="it-IT" dirty="0">
              <a:solidFill>
                <a:schemeClr val="bg1"/>
              </a:solidFill>
            </a:endParaRPr>
          </a:p>
        </p:txBody>
      </p: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E195C71F-632D-4815-8319-D7E9646543A0}"/>
              </a:ext>
            </a:extLst>
          </p:cNvPr>
          <p:cNvCxnSpPr>
            <a:cxnSpLocks/>
          </p:cNvCxnSpPr>
          <p:nvPr/>
        </p:nvCxnSpPr>
        <p:spPr>
          <a:xfrm flipV="1">
            <a:off x="2496065" y="1657582"/>
            <a:ext cx="0" cy="3961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A200D13D-3717-4EEB-BB28-FC8A032D0CFA}"/>
              </a:ext>
            </a:extLst>
          </p:cNvPr>
          <p:cNvCxnSpPr>
            <a:cxnSpLocks/>
          </p:cNvCxnSpPr>
          <p:nvPr/>
        </p:nvCxnSpPr>
        <p:spPr>
          <a:xfrm>
            <a:off x="2496065" y="2053685"/>
            <a:ext cx="211300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4846C151-4DA5-45AA-B6B9-B33882BE07FC}"/>
              </a:ext>
            </a:extLst>
          </p:cNvPr>
          <p:cNvCxnSpPr/>
          <p:nvPr/>
        </p:nvCxnSpPr>
        <p:spPr>
          <a:xfrm>
            <a:off x="4609070" y="2053685"/>
            <a:ext cx="0" cy="2566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E6DB4F21-FF5C-4A81-BDE2-D4FC7BC78132}"/>
                  </a:ext>
                </a:extLst>
              </p:cNvPr>
              <p:cNvSpPr txBox="1"/>
              <p:nvPr/>
            </p:nvSpPr>
            <p:spPr>
              <a:xfrm>
                <a:off x="257540" y="2548949"/>
                <a:ext cx="6590054" cy="4860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0,1→2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0,1→2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it-IT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[</m:t>
                        </m:r>
                        <m:f>
                          <m:f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bSup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sub>
                            </m:sSub>
                          </m:den>
                        </m:f>
                        <m:r>
                          <a:rPr lang="it-IT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)]</m:t>
                        </m:r>
                      </m:e>
                      <m:sup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sup>
                    </m:sSup>
                  </m:oMath>
                </a14:m>
                <a:endParaRPr lang="it-IT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E6DB4F21-FF5C-4A81-BDE2-D4FC7BC781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540" y="2548949"/>
                <a:ext cx="6590054" cy="486030"/>
              </a:xfrm>
              <a:prstGeom prst="rect">
                <a:avLst/>
              </a:prstGeom>
              <a:blipFill>
                <a:blip r:embed="rId7"/>
                <a:stretch>
                  <a:fillRect b="-25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684E2739-9E36-48EE-BD51-23D5B608538B}"/>
              </a:ext>
            </a:extLst>
          </p:cNvPr>
          <p:cNvCxnSpPr/>
          <p:nvPr/>
        </p:nvCxnSpPr>
        <p:spPr>
          <a:xfrm>
            <a:off x="1581665" y="1657582"/>
            <a:ext cx="914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D0E360B9-1D33-4468-B8D3-68D325761DAA}"/>
              </a:ext>
            </a:extLst>
          </p:cNvPr>
          <p:cNvCxnSpPr/>
          <p:nvPr/>
        </p:nvCxnSpPr>
        <p:spPr>
          <a:xfrm flipV="1">
            <a:off x="1594022" y="1657582"/>
            <a:ext cx="0" cy="2486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CC5B642D-661C-4D1F-A1A6-DAFDD586E916}"/>
              </a:ext>
            </a:extLst>
          </p:cNvPr>
          <p:cNvCxnSpPr>
            <a:cxnSpLocks/>
          </p:cNvCxnSpPr>
          <p:nvPr/>
        </p:nvCxnSpPr>
        <p:spPr>
          <a:xfrm flipH="1" flipV="1">
            <a:off x="2329250" y="3087896"/>
            <a:ext cx="6177" cy="2915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CCAD6C27-C85B-4357-94D4-52528E45543F}"/>
              </a:ext>
            </a:extLst>
          </p:cNvPr>
          <p:cNvCxnSpPr/>
          <p:nvPr/>
        </p:nvCxnSpPr>
        <p:spPr>
          <a:xfrm>
            <a:off x="2335427" y="3379399"/>
            <a:ext cx="189591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ttangolo 1">
            <a:extLst>
              <a:ext uri="{FF2B5EF4-FFF2-40B4-BE49-F238E27FC236}">
                <a16:creationId xmlns:a16="http://schemas.microsoft.com/office/drawing/2014/main" id="{AEFC8A3F-00CF-4FCF-ADD9-BFEB968165E0}"/>
              </a:ext>
            </a:extLst>
          </p:cNvPr>
          <p:cNvSpPr/>
          <p:nvPr/>
        </p:nvSpPr>
        <p:spPr>
          <a:xfrm>
            <a:off x="123567" y="4312614"/>
            <a:ext cx="67159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Sheeps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behaviour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set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same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way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was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in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reference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paper,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although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user can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still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customize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some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parameters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see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how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affects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music.</a:t>
            </a:r>
          </a:p>
        </p:txBody>
      </p:sp>
    </p:spTree>
    <p:extLst>
      <p:ext uri="{BB962C8B-B14F-4D97-AF65-F5344CB8AC3E}">
        <p14:creationId xmlns:p14="http://schemas.microsoft.com/office/powerpoint/2010/main" val="3362250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11/11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B5AF493-A10A-42F9-9BE6-5A8AE6BBA642}"/>
              </a:ext>
            </a:extLst>
          </p:cNvPr>
          <p:cNvSpPr txBox="1"/>
          <p:nvPr/>
        </p:nvSpPr>
        <p:spPr>
          <a:xfrm>
            <a:off x="123567" y="157954"/>
            <a:ext cx="6203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THANKS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96CED72-007B-4738-8010-E0CC7EA1D2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rcRect b="15409"/>
          <a:stretch/>
        </p:blipFill>
        <p:spPr>
          <a:xfrm flipH="1">
            <a:off x="0" y="631851"/>
            <a:ext cx="2458995" cy="22444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0AD2F7F-8EA3-4774-AED2-ED8637AE4DA1}"/>
              </a:ext>
            </a:extLst>
          </p:cNvPr>
          <p:cNvSpPr txBox="1"/>
          <p:nvPr/>
        </p:nvSpPr>
        <p:spPr>
          <a:xfrm>
            <a:off x="942203" y="3075057"/>
            <a:ext cx="6561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Thanks for the </a:t>
            </a:r>
            <a:r>
              <a:rPr lang="it-IT" sz="4000" dirty="0" err="1">
                <a:solidFill>
                  <a:schemeClr val="bg1"/>
                </a:solidFill>
              </a:rPr>
              <a:t>attention</a:t>
            </a:r>
            <a:endParaRPr lang="it-IT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23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6546 -0.23287 L 0.26025 0.0594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85" y="1460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0625 -0.30579 L -0.04792 -0.0115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917" y="146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025 0.05949 L 0.89341 -0.42801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649" y="-2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9E798AB7-6CBD-4307-BFF7-D24835770565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MOVEMENT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F1513D2-E005-49C6-9712-0D02B3A85AF2}"/>
              </a:ext>
            </a:extLst>
          </p:cNvPr>
          <p:cNvSpPr txBox="1"/>
          <p:nvPr/>
        </p:nvSpPr>
        <p:spPr>
          <a:xfrm>
            <a:off x="8453" y="1016566"/>
            <a:ext cx="698156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Sheeps</a:t>
            </a:r>
            <a:r>
              <a:rPr lang="en-US" dirty="0">
                <a:solidFill>
                  <a:schemeClr val="bg1"/>
                </a:solidFill>
              </a:rPr>
              <a:t> are represented by point-like agents able to perceive and respond to their local environment.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state of each sheep is represented by its speed at a certain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Stationary</a:t>
            </a:r>
            <a:r>
              <a:rPr lang="it-IT" dirty="0">
                <a:solidFill>
                  <a:schemeClr val="bg1"/>
                </a:solidFill>
              </a:rPr>
              <a:t> sheeps </a:t>
            </a:r>
            <a:r>
              <a:rPr lang="it-IT" dirty="0" err="1">
                <a:solidFill>
                  <a:schemeClr val="bg1"/>
                </a:solidFill>
              </a:rPr>
              <a:t>don’t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change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their</a:t>
            </a:r>
            <a:r>
              <a:rPr lang="it-IT" dirty="0">
                <a:solidFill>
                  <a:schemeClr val="bg1"/>
                </a:solidFill>
              </a:rPr>
              <a:t> position, </a:t>
            </a:r>
            <a:r>
              <a:rPr lang="it-IT" dirty="0" err="1">
                <a:solidFill>
                  <a:schemeClr val="bg1"/>
                </a:solidFill>
              </a:rPr>
              <a:t>while</a:t>
            </a:r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     </a:t>
            </a:r>
            <a:r>
              <a:rPr lang="it-IT" dirty="0" err="1">
                <a:solidFill>
                  <a:schemeClr val="bg1"/>
                </a:solidFill>
              </a:rPr>
              <a:t>walking</a:t>
            </a:r>
            <a:r>
              <a:rPr lang="it-IT" dirty="0">
                <a:solidFill>
                  <a:schemeClr val="bg1"/>
                </a:solidFill>
              </a:rPr>
              <a:t> and running </a:t>
            </a:r>
            <a:r>
              <a:rPr lang="it-IT" dirty="0" err="1">
                <a:solidFill>
                  <a:schemeClr val="bg1"/>
                </a:solidFill>
              </a:rPr>
              <a:t>ones</a:t>
            </a:r>
            <a:r>
              <a:rPr lang="it-IT" dirty="0">
                <a:solidFill>
                  <a:schemeClr val="bg1"/>
                </a:solidFill>
              </a:rPr>
              <a:t> do.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7F450DD9-8780-40AC-8FB2-2F0AD7291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7250" y="2734571"/>
            <a:ext cx="1389723" cy="138972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FA24621-2D70-4361-B80A-41AEBC9C72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6194" y="2734571"/>
            <a:ext cx="1389723" cy="1389723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96915D2-A027-4FF3-8376-4DB6044EE407}"/>
              </a:ext>
            </a:extLst>
          </p:cNvPr>
          <p:cNvSpPr txBox="1"/>
          <p:nvPr/>
        </p:nvSpPr>
        <p:spPr>
          <a:xfrm>
            <a:off x="1549330" y="4175840"/>
            <a:ext cx="164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Stationary</a:t>
            </a:r>
            <a:r>
              <a:rPr lang="it-IT" dirty="0">
                <a:solidFill>
                  <a:schemeClr val="bg1"/>
                </a:solidFill>
              </a:rPr>
              <a:t> or </a:t>
            </a:r>
            <a:r>
              <a:rPr lang="it-IT" dirty="0" err="1">
                <a:solidFill>
                  <a:schemeClr val="bg1"/>
                </a:solidFill>
              </a:rPr>
              <a:t>walking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sheep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274A006-3DC7-42EA-86F3-E36F284F3DA0}"/>
              </a:ext>
            </a:extLst>
          </p:cNvPr>
          <p:cNvSpPr txBox="1"/>
          <p:nvPr/>
        </p:nvSpPr>
        <p:spPr>
          <a:xfrm>
            <a:off x="3920384" y="4175841"/>
            <a:ext cx="164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Running </a:t>
            </a:r>
            <a:r>
              <a:rPr lang="it-IT" dirty="0" err="1">
                <a:solidFill>
                  <a:schemeClr val="bg1"/>
                </a:solidFill>
              </a:rPr>
              <a:t>sheep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E618F5F-99D9-4792-B1CD-E35A1B150FA6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1/11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BD62873D-C50B-4D2D-BDD1-938B8261B7FE}"/>
                  </a:ext>
                </a:extLst>
              </p:cNvPr>
              <p:cNvSpPr txBox="1"/>
              <p:nvPr/>
            </p:nvSpPr>
            <p:spPr>
              <a:xfrm>
                <a:off x="5838976" y="2761266"/>
                <a:ext cx="1389723" cy="29007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∈{0,1,2}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BD62873D-C50B-4D2D-BDD1-938B8261B7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8976" y="2761266"/>
                <a:ext cx="1389723" cy="290079"/>
              </a:xfrm>
              <a:prstGeom prst="rect">
                <a:avLst/>
              </a:prstGeom>
              <a:blipFill>
                <a:blip r:embed="rId6"/>
                <a:stretch>
                  <a:fillRect r="-1316" b="-3541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4735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9E798AB7-6CBD-4307-BFF7-D24835770565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MOVEMENT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F1513D2-E005-49C6-9712-0D02B3A85AF2}"/>
              </a:ext>
            </a:extLst>
          </p:cNvPr>
          <p:cNvSpPr txBox="1"/>
          <p:nvPr/>
        </p:nvSpPr>
        <p:spPr>
          <a:xfrm>
            <a:off x="86497" y="1016566"/>
            <a:ext cx="6981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evolution of the position of each sheep is described by the following equations.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2/11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BAFC947-9286-4313-AA1B-F0CCB2E3DB30}"/>
                  </a:ext>
                </a:extLst>
              </p:cNvPr>
              <p:cNvSpPr txBox="1"/>
              <p:nvPr/>
            </p:nvSpPr>
            <p:spPr>
              <a:xfrm>
                <a:off x="1829483" y="2325003"/>
                <a:ext cx="3113903" cy="686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it-IT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</m:t>
                      </m:r>
                      <m:r>
                        <a:rPr lang="it-IT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m:rPr>
                          <m:sty m:val="p"/>
                        </m:rP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</m:t>
                      </m:r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</m:oMath>
                  </m:oMathPara>
                </a14:m>
                <a:br>
                  <a:rPr lang="it-IT" dirty="0"/>
                </a:br>
                <a:endParaRPr lang="en-US" dirty="0">
                  <a:solidFill>
                    <a:schemeClr val="bg1"/>
                  </a:solidFill>
                </a:endParaRP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BAFC947-9286-4313-AA1B-F0CCB2E3DB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9483" y="2325003"/>
                <a:ext cx="3113903" cy="6865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A209143E-AA5B-4AD4-B168-BCFD912402BE}"/>
              </a:ext>
            </a:extLst>
          </p:cNvPr>
          <p:cNvCxnSpPr>
            <a:cxnSpLocks/>
          </p:cNvCxnSpPr>
          <p:nvPr/>
        </p:nvCxnSpPr>
        <p:spPr>
          <a:xfrm flipH="1">
            <a:off x="4572000" y="1895221"/>
            <a:ext cx="864973" cy="4595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029ACDD-461C-4243-83F5-68B6F4AE7964}"/>
              </a:ext>
            </a:extLst>
          </p:cNvPr>
          <p:cNvSpPr txBox="1"/>
          <p:nvPr/>
        </p:nvSpPr>
        <p:spPr>
          <a:xfrm>
            <a:off x="5418437" y="1542449"/>
            <a:ext cx="1736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Heading vector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C99BE89A-E733-42DD-BF41-34E46E442878}"/>
                  </a:ext>
                </a:extLst>
              </p:cNvPr>
              <p:cNvSpPr txBox="1"/>
              <p:nvPr/>
            </p:nvSpPr>
            <p:spPr>
              <a:xfrm>
                <a:off x="1721904" y="3145579"/>
                <a:ext cx="3113902" cy="795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𝐴𝑟𝑔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𝜖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bSup>
                        </m:e>
                      </m:nary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C99BE89A-E733-42DD-BF41-34E46E4428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1904" y="3145579"/>
                <a:ext cx="3113902" cy="79585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1C9EDB4-1D4C-4628-885D-8B456B5A2E3B}"/>
              </a:ext>
            </a:extLst>
          </p:cNvPr>
          <p:cNvSpPr txBox="1"/>
          <p:nvPr/>
        </p:nvSpPr>
        <p:spPr>
          <a:xfrm>
            <a:off x="5436973" y="2474312"/>
            <a:ext cx="1736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Random noise </a:t>
            </a:r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8F329F4C-DF09-4C98-854F-6AA580F4049F}"/>
              </a:ext>
            </a:extLst>
          </p:cNvPr>
          <p:cNvCxnSpPr>
            <a:cxnSpLocks/>
          </p:cNvCxnSpPr>
          <p:nvPr/>
        </p:nvCxnSpPr>
        <p:spPr>
          <a:xfrm flipH="1">
            <a:off x="4652149" y="2840107"/>
            <a:ext cx="1124738" cy="5632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ttangolo 3">
                <a:extLst>
                  <a:ext uri="{FF2B5EF4-FFF2-40B4-BE49-F238E27FC236}">
                    <a16:creationId xmlns:a16="http://schemas.microsoft.com/office/drawing/2014/main" id="{F6157502-149B-49F8-9ECB-1FCDDDB01F05}"/>
                  </a:ext>
                </a:extLst>
              </p:cNvPr>
              <p:cNvSpPr/>
              <p:nvPr/>
            </p:nvSpPr>
            <p:spPr>
              <a:xfrm>
                <a:off x="1123890" y="4044860"/>
                <a:ext cx="5203348" cy="84350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𝐴𝑟𝑔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𝜖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it-IT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2,</m:t>
                              </m:r>
                              <m:sSubSup>
                                <m:sSubSupPr>
                                  <m:ctrlP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sub>
                          </m:s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bSup>
                        </m:e>
                      </m:nary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func>
                        <m:func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  <m:sup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</m:sSubSup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𝑒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𝑒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sSubSup>
                        <m:sSub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𝑖𝑗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4" name="Rettangolo 3">
                <a:extLst>
                  <a:ext uri="{FF2B5EF4-FFF2-40B4-BE49-F238E27FC236}">
                    <a16:creationId xmlns:a16="http://schemas.microsoft.com/office/drawing/2014/main" id="{F6157502-149B-49F8-9ECB-1FCDDDB01F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3890" y="4044860"/>
                <a:ext cx="5203348" cy="84350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6DD7CA23-F733-4F65-B356-D10DEEB96BFC}"/>
              </a:ext>
            </a:extLst>
          </p:cNvPr>
          <p:cNvCxnSpPr>
            <a:cxnSpLocks/>
          </p:cNvCxnSpPr>
          <p:nvPr/>
        </p:nvCxnSpPr>
        <p:spPr>
          <a:xfrm flipH="1">
            <a:off x="5997146" y="3919247"/>
            <a:ext cx="313806" cy="3551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CECAF0F-88FF-4EFC-80A3-E75D09A0F7A1}"/>
              </a:ext>
            </a:extLst>
          </p:cNvPr>
          <p:cNvSpPr txBox="1"/>
          <p:nvPr/>
        </p:nvSpPr>
        <p:spPr>
          <a:xfrm>
            <a:off x="5776886" y="3416185"/>
            <a:ext cx="1736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Unit vector from </a:t>
            </a:r>
            <a:r>
              <a:rPr lang="it-IT" sz="1400" dirty="0" err="1">
                <a:solidFill>
                  <a:schemeClr val="bg1"/>
                </a:solidFill>
              </a:rPr>
              <a:t>sheep</a:t>
            </a:r>
            <a:r>
              <a:rPr lang="it-IT" sz="1400" dirty="0">
                <a:solidFill>
                  <a:schemeClr val="bg1"/>
                </a:solidFill>
              </a:rPr>
              <a:t> i to </a:t>
            </a:r>
            <a:r>
              <a:rPr lang="it-IT" sz="1400" dirty="0" err="1">
                <a:solidFill>
                  <a:schemeClr val="bg1"/>
                </a:solidFill>
              </a:rPr>
              <a:t>sheep</a:t>
            </a:r>
            <a:r>
              <a:rPr lang="it-IT" sz="1400" dirty="0">
                <a:solidFill>
                  <a:schemeClr val="bg1"/>
                </a:solidFill>
              </a:rPr>
              <a:t> j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1764EC5-D8B6-461A-9A47-01493F13410A}"/>
              </a:ext>
            </a:extLst>
          </p:cNvPr>
          <p:cNvSpPr txBox="1"/>
          <p:nvPr/>
        </p:nvSpPr>
        <p:spPr>
          <a:xfrm>
            <a:off x="4432471" y="5235781"/>
            <a:ext cx="1940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Equilibrium </a:t>
            </a:r>
            <a:r>
              <a:rPr lang="it-IT" sz="1400" dirty="0" err="1">
                <a:solidFill>
                  <a:schemeClr val="bg1"/>
                </a:solidFill>
              </a:rPr>
              <a:t>distance</a:t>
            </a:r>
            <a:endParaRPr lang="it-IT" sz="1400" dirty="0">
              <a:solidFill>
                <a:schemeClr val="bg1"/>
              </a:solidFill>
            </a:endParaRPr>
          </a:p>
        </p:txBody>
      </p: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41697A38-0D0B-43CD-BA91-D93C191458B3}"/>
              </a:ext>
            </a:extLst>
          </p:cNvPr>
          <p:cNvCxnSpPr>
            <a:cxnSpLocks/>
          </p:cNvCxnSpPr>
          <p:nvPr/>
        </p:nvCxnSpPr>
        <p:spPr>
          <a:xfrm flipH="1" flipV="1">
            <a:off x="5322664" y="4817438"/>
            <a:ext cx="95773" cy="410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3CD9F02B-04A9-42EA-BE30-389126B48362}"/>
              </a:ext>
            </a:extLst>
          </p:cNvPr>
          <p:cNvSpPr txBox="1"/>
          <p:nvPr/>
        </p:nvSpPr>
        <p:spPr>
          <a:xfrm>
            <a:off x="3360523" y="5095205"/>
            <a:ext cx="1940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Cohesion</a:t>
            </a:r>
            <a:endParaRPr lang="it-IT" sz="1400" dirty="0">
              <a:solidFill>
                <a:schemeClr val="bg1"/>
              </a:solidFill>
            </a:endParaRPr>
          </a:p>
        </p:txBody>
      </p: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493CF9AC-B1D3-413F-A4D1-C058E3A030BC}"/>
              </a:ext>
            </a:extLst>
          </p:cNvPr>
          <p:cNvCxnSpPr>
            <a:cxnSpLocks/>
          </p:cNvCxnSpPr>
          <p:nvPr/>
        </p:nvCxnSpPr>
        <p:spPr>
          <a:xfrm flipV="1">
            <a:off x="3861485" y="4631271"/>
            <a:ext cx="144287" cy="5034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EECEB451-EBF4-425E-8D91-4AA604759B6E}"/>
              </a:ext>
            </a:extLst>
          </p:cNvPr>
          <p:cNvSpPr txBox="1"/>
          <p:nvPr/>
        </p:nvSpPr>
        <p:spPr>
          <a:xfrm>
            <a:off x="960737" y="4868749"/>
            <a:ext cx="1940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Metric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neighbours</a:t>
            </a:r>
            <a:endParaRPr lang="it-IT" sz="1400" dirty="0">
              <a:solidFill>
                <a:schemeClr val="bg1"/>
              </a:solidFill>
            </a:endParaRPr>
          </a:p>
        </p:txBody>
      </p:sp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DF9E6CE1-59F0-4D95-94E1-C52EFC2EC881}"/>
              </a:ext>
            </a:extLst>
          </p:cNvPr>
          <p:cNvCxnSpPr>
            <a:cxnSpLocks/>
          </p:cNvCxnSpPr>
          <p:nvPr/>
        </p:nvCxnSpPr>
        <p:spPr>
          <a:xfrm flipV="1">
            <a:off x="2574524" y="4901213"/>
            <a:ext cx="264183" cy="1214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2022-01-03 21-50-47">
            <a:hlinkClick r:id="" action="ppaction://media"/>
            <a:extLst>
              <a:ext uri="{FF2B5EF4-FFF2-40B4-BE49-F238E27FC236}">
                <a16:creationId xmlns:a16="http://schemas.microsoft.com/office/drawing/2014/main" id="{28B73CD5-736F-470F-B53E-DB0D7EEFB6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3363" y="5320249"/>
            <a:ext cx="2667385" cy="150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454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1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9E798AB7-6CBD-4307-BFF7-D24835770565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MOVEMENT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F1513D2-E005-49C6-9712-0D02B3A85AF2}"/>
              </a:ext>
            </a:extLst>
          </p:cNvPr>
          <p:cNvSpPr txBox="1"/>
          <p:nvPr/>
        </p:nvSpPr>
        <p:spPr>
          <a:xfrm>
            <a:off x="86497" y="1016566"/>
            <a:ext cx="6981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 sheep decides whether to change its state according to the following probabilities.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3/11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CA02A3E7-8317-4734-A4D3-519B17D0C7DF}"/>
                  </a:ext>
                </a:extLst>
              </p:cNvPr>
              <p:cNvSpPr txBox="1"/>
              <p:nvPr/>
            </p:nvSpPr>
            <p:spPr>
              <a:xfrm>
                <a:off x="1171846" y="1920962"/>
                <a:ext cx="3573379" cy="4764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→1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0→1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CA02A3E7-8317-4734-A4D3-519B17D0C7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1846" y="1920962"/>
                <a:ext cx="3573379" cy="476477"/>
              </a:xfrm>
              <a:prstGeom prst="rect">
                <a:avLst/>
              </a:prstGeom>
              <a:blipFill>
                <a:blip r:embed="rId4"/>
                <a:stretch>
                  <a:fillRect b="-128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CasellaDiTesto 26">
                <a:extLst>
                  <a:ext uri="{FF2B5EF4-FFF2-40B4-BE49-F238E27FC236}">
                    <a16:creationId xmlns:a16="http://schemas.microsoft.com/office/drawing/2014/main" id="{83D325C6-5AC8-4AFC-83E5-45AD6A38C7CF}"/>
                  </a:ext>
                </a:extLst>
              </p:cNvPr>
              <p:cNvSpPr txBox="1"/>
              <p:nvPr/>
            </p:nvSpPr>
            <p:spPr>
              <a:xfrm>
                <a:off x="4399548" y="1865118"/>
                <a:ext cx="3573379" cy="4952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→0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1→0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27" name="CasellaDiTesto 26">
                <a:extLst>
                  <a:ext uri="{FF2B5EF4-FFF2-40B4-BE49-F238E27FC236}">
                    <a16:creationId xmlns:a16="http://schemas.microsoft.com/office/drawing/2014/main" id="{83D325C6-5AC8-4AFC-83E5-45AD6A38C7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9548" y="1865118"/>
                <a:ext cx="3573379" cy="4952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DA272EEE-0C83-42EA-8014-02D694F6A3C9}"/>
                  </a:ext>
                </a:extLst>
              </p:cNvPr>
              <p:cNvSpPr txBox="1"/>
              <p:nvPr/>
            </p:nvSpPr>
            <p:spPr>
              <a:xfrm>
                <a:off x="1955619" y="2834962"/>
                <a:ext cx="6590054" cy="4860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0,1→2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0,1→2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it-IT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[</m:t>
                        </m:r>
                        <m:f>
                          <m:f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bSup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sub>
                            </m:sSub>
                          </m:den>
                        </m:f>
                        <m:r>
                          <a:rPr lang="it-IT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)]</m:t>
                        </m:r>
                      </m:e>
                      <m:sup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sup>
                    </m:sSup>
                  </m:oMath>
                </a14:m>
                <a:endParaRPr lang="it-IT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DA272EEE-0C83-42EA-8014-02D694F6A3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5619" y="2834962"/>
                <a:ext cx="6590054" cy="486030"/>
              </a:xfrm>
              <a:prstGeom prst="rect">
                <a:avLst/>
              </a:prstGeom>
              <a:blipFill>
                <a:blip r:embed="rId6"/>
                <a:stretch>
                  <a:fillRect b="-25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8E15A8B2-1F8C-48D0-B0D0-FC8FC89D5277}"/>
                  </a:ext>
                </a:extLst>
              </p:cNvPr>
              <p:cNvSpPr txBox="1"/>
              <p:nvPr/>
            </p:nvSpPr>
            <p:spPr>
              <a:xfrm>
                <a:off x="571443" y="3409623"/>
                <a:ext cx="6496622" cy="5977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2→0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e>
                            <m:sub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2→0</m:t>
                              </m:r>
                            </m:sub>
                          </m:sSub>
                        </m:den>
                      </m:f>
                      <m:sSup>
                        <m:s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it-IT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[</m:t>
                          </m:r>
                          <m:f>
                            <m:f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den>
                          </m:f>
                          <m:r>
                            <a:rPr lang="it-IT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bSup>
                          <m:d>
                            <m:d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)]</m:t>
                          </m:r>
                        </m:e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sup>
                      </m:sSup>
                    </m:oMath>
                  </m:oMathPara>
                </a14:m>
                <a:endParaRPr lang="it-IT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8E15A8B2-1F8C-48D0-B0D0-FC8FC89D52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3" y="3409623"/>
                <a:ext cx="6496622" cy="59772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C68EE4C9-B736-4217-85D4-AF450A4234E2}"/>
                  </a:ext>
                </a:extLst>
              </p:cNvPr>
              <p:cNvSpPr txBox="1"/>
              <p:nvPr/>
            </p:nvSpPr>
            <p:spPr>
              <a:xfrm>
                <a:off x="0" y="4281738"/>
                <a:ext cx="6981568" cy="3187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spontaneous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transition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time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from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state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to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state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j</m:t>
                    </m:r>
                  </m:oMath>
                </a14:m>
                <a:endParaRPr lang="it-IT" b="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allelomimetic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parameters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number of metric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neighbours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that are in state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at time 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average distance from sheep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to other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sheeps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at time 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</a:t>
                </a:r>
                <a:r>
                  <a:rPr lang="it-IT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characteristic</a:t>
                </a:r>
                <a:r>
                  <a:rPr lang="it-IT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it-IT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lengths</a:t>
                </a:r>
                <a:endParaRPr lang="en-US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C68EE4C9-B736-4217-85D4-AF450A4234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281738"/>
                <a:ext cx="6981568" cy="3187796"/>
              </a:xfrm>
              <a:prstGeom prst="rect">
                <a:avLst/>
              </a:prstGeom>
              <a:blipFill>
                <a:blip r:embed="rId8"/>
                <a:stretch>
                  <a:fillRect l="-524" t="-19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6063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4/11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7198590-0899-4CA5-9140-A2B95A2896C7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MUSIC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9F8FCA08-7684-48CB-87CB-E89BE28F5D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694" y="950773"/>
            <a:ext cx="6620150" cy="58616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7C9853F0-DC58-4D36-BC57-19BAC3FED2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25" y="1582631"/>
            <a:ext cx="1168780" cy="4757301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69E5794-B11A-41CC-8D5C-8C8C5B86BC73}"/>
              </a:ext>
            </a:extLst>
          </p:cNvPr>
          <p:cNvSpPr txBox="1"/>
          <p:nvPr/>
        </p:nvSpPr>
        <p:spPr>
          <a:xfrm>
            <a:off x="1198605" y="1918767"/>
            <a:ext cx="6005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/>
                </a:solidFill>
              </a:rPr>
              <a:t>The way the sheeps </a:t>
            </a:r>
            <a:r>
              <a:rPr lang="it-IT" sz="1600" dirty="0" err="1">
                <a:solidFill>
                  <a:schemeClr val="bg1"/>
                </a:solidFill>
              </a:rPr>
              <a:t>change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their</a:t>
            </a:r>
            <a:r>
              <a:rPr lang="it-IT" sz="1600" dirty="0">
                <a:solidFill>
                  <a:schemeClr val="bg1"/>
                </a:solidFill>
              </a:rPr>
              <a:t> state </a:t>
            </a:r>
            <a:r>
              <a:rPr lang="it-IT" sz="1600" dirty="0" err="1">
                <a:solidFill>
                  <a:schemeClr val="bg1"/>
                </a:solidFill>
              </a:rPr>
              <a:t>is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used</a:t>
            </a:r>
            <a:r>
              <a:rPr lang="it-IT" sz="1600" dirty="0">
                <a:solidFill>
                  <a:schemeClr val="bg1"/>
                </a:solidFill>
              </a:rPr>
              <a:t> to create music.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C8BEEF3-8730-4420-A3A0-8EAA153C03CC}"/>
              </a:ext>
            </a:extLst>
          </p:cNvPr>
          <p:cNvSpPr/>
          <p:nvPr/>
        </p:nvSpPr>
        <p:spPr>
          <a:xfrm>
            <a:off x="1288034" y="2751244"/>
            <a:ext cx="30964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24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2400" dirty="0">
                <a:solidFill>
                  <a:srgbClr val="9CDCFE"/>
                </a:solidFill>
                <a:latin typeface="Consolas" panose="020B0609020204030204" pitchFamily="49" charset="0"/>
              </a:rPr>
              <a:t>n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it-IT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95BBA525-8EE2-4FDC-B892-16E8844F95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20128" y="2379207"/>
            <a:ext cx="2651030" cy="1188791"/>
          </a:xfrm>
          <a:prstGeom prst="rect">
            <a:avLst/>
          </a:prstGeom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5D7DF5BF-B830-4CAD-AC6E-6226794422BF}"/>
              </a:ext>
            </a:extLst>
          </p:cNvPr>
          <p:cNvSpPr txBox="1"/>
          <p:nvPr/>
        </p:nvSpPr>
        <p:spPr>
          <a:xfrm>
            <a:off x="3212757" y="4958419"/>
            <a:ext cx="5647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Delay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3D9A262E-56E2-4CAE-80E4-0D1F9E89EE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93446" y="3478973"/>
            <a:ext cx="2706066" cy="1128910"/>
          </a:xfrm>
          <a:prstGeom prst="rect">
            <a:avLst/>
          </a:prstGeom>
        </p:spPr>
      </p:pic>
      <p:sp>
        <p:nvSpPr>
          <p:cNvPr id="29" name="Rettangolo 28">
            <a:extLst>
              <a:ext uri="{FF2B5EF4-FFF2-40B4-BE49-F238E27FC236}">
                <a16:creationId xmlns:a16="http://schemas.microsoft.com/office/drawing/2014/main" id="{4DD1C36F-405D-4C8E-A567-A85D926DD962}"/>
              </a:ext>
            </a:extLst>
          </p:cNvPr>
          <p:cNvSpPr/>
          <p:nvPr/>
        </p:nvSpPr>
        <p:spPr>
          <a:xfrm>
            <a:off x="1044736" y="3869301"/>
            <a:ext cx="35830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2400" dirty="0">
                <a:solidFill>
                  <a:srgbClr val="DCDCAA"/>
                </a:solidFill>
                <a:latin typeface="Consolas" panose="020B0609020204030204" pitchFamily="49" charset="0"/>
              </a:rPr>
              <a:t>playDrums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  <a:endParaRPr lang="it-IT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FF98146-2689-4B0A-8AF6-5113C885115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11675" y="5388793"/>
            <a:ext cx="2276793" cy="44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73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5/11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0B5B44A-F65D-446C-80E5-E90C744BFA47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MELODY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0F60CB42-178A-4958-B05E-03F23313886C}"/>
                  </a:ext>
                </a:extLst>
              </p:cNvPr>
              <p:cNvSpPr txBox="1"/>
              <p:nvPr/>
            </p:nvSpPr>
            <p:spPr>
              <a:xfrm>
                <a:off x="89792" y="4866153"/>
                <a:ext cx="6981568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𝑚𝑤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𝑚𝑠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number of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sheeps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that respectively started running, walking or stopped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0F60CB42-178A-4958-B05E-03F233138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92" y="4866153"/>
                <a:ext cx="6981568" cy="2031325"/>
              </a:xfrm>
              <a:prstGeom prst="rect">
                <a:avLst/>
              </a:prstGeom>
              <a:blipFill>
                <a:blip r:embed="rId4"/>
                <a:stretch>
                  <a:fillRect l="-611" t="-180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asellaDiTesto 7">
            <a:extLst>
              <a:ext uri="{FF2B5EF4-FFF2-40B4-BE49-F238E27FC236}">
                <a16:creationId xmlns:a16="http://schemas.microsoft.com/office/drawing/2014/main" id="{4D104B56-4E5A-4593-B017-0E569798CF78}"/>
              </a:ext>
            </a:extLst>
          </p:cNvPr>
          <p:cNvSpPr txBox="1"/>
          <p:nvPr/>
        </p:nvSpPr>
        <p:spPr>
          <a:xfrm>
            <a:off x="89792" y="976184"/>
            <a:ext cx="68052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The following code </a:t>
            </a:r>
            <a:r>
              <a:rPr lang="it-IT" dirty="0" err="1">
                <a:solidFill>
                  <a:schemeClr val="bg1"/>
                </a:solidFill>
              </a:rPr>
              <a:t>is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executed</a:t>
            </a:r>
            <a:r>
              <a:rPr lang="it-IT" dirty="0">
                <a:solidFill>
                  <a:schemeClr val="bg1"/>
                </a:solidFill>
              </a:rPr>
              <a:t> once </a:t>
            </a:r>
            <a:r>
              <a:rPr lang="it-IT" dirty="0" err="1">
                <a:solidFill>
                  <a:schemeClr val="bg1"/>
                </a:solidFill>
              </a:rPr>
              <a:t>every</a:t>
            </a:r>
            <a:r>
              <a:rPr lang="it-IT" dirty="0">
                <a:solidFill>
                  <a:schemeClr val="bg1"/>
                </a:solidFill>
              </a:rPr>
              <a:t> n frames, </a:t>
            </a:r>
            <a:r>
              <a:rPr lang="it-IT" dirty="0" err="1">
                <a:solidFill>
                  <a:schemeClr val="bg1"/>
                </a:solidFill>
              </a:rPr>
              <a:t>depending</a:t>
            </a:r>
            <a:r>
              <a:rPr lang="it-IT" dirty="0">
                <a:solidFill>
                  <a:schemeClr val="bg1"/>
                </a:solidFill>
              </a:rPr>
              <a:t> on </a:t>
            </a:r>
            <a:r>
              <a:rPr lang="it-IT" dirty="0" err="1">
                <a:solidFill>
                  <a:schemeClr val="bg1"/>
                </a:solidFill>
              </a:rPr>
              <a:t>how</a:t>
            </a:r>
            <a:r>
              <a:rPr lang="it-IT" dirty="0">
                <a:solidFill>
                  <a:schemeClr val="bg1"/>
                </a:solidFill>
              </a:rPr>
              <a:t> fast the BPM </a:t>
            </a:r>
            <a:r>
              <a:rPr lang="it-IT" dirty="0" err="1">
                <a:solidFill>
                  <a:schemeClr val="bg1"/>
                </a:solidFill>
              </a:rPr>
              <a:t>is</a:t>
            </a:r>
            <a:r>
              <a:rPr lang="it-IT" dirty="0">
                <a:solidFill>
                  <a:schemeClr val="bg1"/>
                </a:solidFill>
              </a:rPr>
              <a:t> set. The </a:t>
            </a:r>
            <a:r>
              <a:rPr lang="it-IT" dirty="0" err="1">
                <a:solidFill>
                  <a:schemeClr val="bg1"/>
                </a:solidFill>
              </a:rPr>
              <a:t>four</a:t>
            </a:r>
            <a:r>
              <a:rPr lang="it-IT" dirty="0">
                <a:solidFill>
                  <a:schemeClr val="bg1"/>
                </a:solidFill>
              </a:rPr>
              <a:t> notes are </a:t>
            </a:r>
            <a:r>
              <a:rPr lang="it-IT" dirty="0" err="1">
                <a:solidFill>
                  <a:schemeClr val="bg1"/>
                </a:solidFill>
              </a:rPr>
              <a:t>equally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spaced</a:t>
            </a:r>
            <a:r>
              <a:rPr lang="it-IT" dirty="0">
                <a:solidFill>
                  <a:schemeClr val="bg1"/>
                </a:solidFill>
              </a:rPr>
              <a:t> inside </a:t>
            </a:r>
            <a:r>
              <a:rPr lang="it-IT" dirty="0" err="1">
                <a:solidFill>
                  <a:schemeClr val="bg1"/>
                </a:solidFill>
              </a:rPr>
              <a:t>each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measure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03E37A17-8984-4746-8695-F989916C6A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11120" y="2051981"/>
            <a:ext cx="2505425" cy="619211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70DA01D-FA38-4543-B771-25FF4D09E35A}"/>
              </a:ext>
            </a:extLst>
          </p:cNvPr>
          <p:cNvSpPr txBox="1"/>
          <p:nvPr/>
        </p:nvSpPr>
        <p:spPr>
          <a:xfrm>
            <a:off x="4287796" y="2051981"/>
            <a:ext cx="877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BPM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C0934E89-3799-4E0E-B05C-62B3CBB5B79C}"/>
              </a:ext>
            </a:extLst>
          </p:cNvPr>
          <p:cNvCxnSpPr>
            <a:cxnSpLocks/>
          </p:cNvCxnSpPr>
          <p:nvPr/>
        </p:nvCxnSpPr>
        <p:spPr>
          <a:xfrm flipH="1" flipV="1">
            <a:off x="4930348" y="2607299"/>
            <a:ext cx="148279" cy="4174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18A6AF72-BCA7-431A-AA59-93DEAEDC81DD}"/>
              </a:ext>
            </a:extLst>
          </p:cNvPr>
          <p:cNvSpPr/>
          <p:nvPr/>
        </p:nvSpPr>
        <p:spPr>
          <a:xfrm>
            <a:off x="0" y="2672854"/>
            <a:ext cx="7954458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6A9955"/>
                </a:solidFill>
                <a:latin typeface="Consolas" panose="020B0609020204030204" pitchFamily="49" charset="0"/>
              </a:rPr>
              <a:t>//Notes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ì0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+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+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1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514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6/11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99F6604-B585-446E-B3D3-702DC3DE8AC2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DRUMS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3EC8CA96-FAEF-4DB6-B1E3-CCCA6A475C36}"/>
              </a:ext>
            </a:extLst>
          </p:cNvPr>
          <p:cNvSpPr/>
          <p:nvPr/>
        </p:nvSpPr>
        <p:spPr>
          <a:xfrm>
            <a:off x="0" y="972153"/>
            <a:ext cx="8513805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crash</a:t>
            </a:r>
            <a:r>
              <a:rPr lang="it-IT" sz="8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800" dirty="0" err="1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ride</a:t>
            </a:r>
            <a:r>
              <a:rPr lang="it-IT" sz="8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800" dirty="0" err="1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n_pecore_stay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kick</a:t>
            </a:r>
            <a:r>
              <a:rPr lang="it-IT" sz="8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800" dirty="0" err="1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b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n_pecore_stay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 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closed_hat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closed_hat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==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closed_hat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b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snare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snare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snare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open_hat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open_hat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open_hat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b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n_pecore_stay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30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tom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tom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==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tom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1D91D6F-0F4C-4509-AEFB-CDC8991686F7}"/>
              </a:ext>
            </a:extLst>
          </p:cNvPr>
          <p:cNvSpPr txBox="1"/>
          <p:nvPr/>
        </p:nvSpPr>
        <p:spPr>
          <a:xfrm>
            <a:off x="2718486" y="964925"/>
            <a:ext cx="4596714" cy="7386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Drums are played using a similar logic, some conditions </a:t>
            </a:r>
          </a:p>
          <a:p>
            <a:r>
              <a:rPr lang="it-IT" sz="1400" dirty="0">
                <a:solidFill>
                  <a:schemeClr val="bg1"/>
                </a:solidFill>
              </a:rPr>
              <a:t>are related to the number of sheeps that stopped in the </a:t>
            </a:r>
          </a:p>
          <a:p>
            <a:r>
              <a:rPr lang="it-IT" sz="1400" dirty="0">
                <a:solidFill>
                  <a:schemeClr val="bg1"/>
                </a:solidFill>
              </a:rPr>
              <a:t>particular frame</a:t>
            </a:r>
          </a:p>
        </p:txBody>
      </p: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3515F53A-0DDF-4CD3-869F-57CB4EF811C0}"/>
              </a:ext>
            </a:extLst>
          </p:cNvPr>
          <p:cNvCxnSpPr>
            <a:cxnSpLocks/>
          </p:cNvCxnSpPr>
          <p:nvPr/>
        </p:nvCxnSpPr>
        <p:spPr>
          <a:xfrm flipH="1">
            <a:off x="1495168" y="1532238"/>
            <a:ext cx="1223319" cy="3212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027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7/11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BFB3C99-530C-40C5-A630-530A1B43225F}"/>
              </a:ext>
            </a:extLst>
          </p:cNvPr>
          <p:cNvSpPr txBox="1"/>
          <p:nvPr/>
        </p:nvSpPr>
        <p:spPr>
          <a:xfrm>
            <a:off x="123567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PANNING</a:t>
            </a:r>
          </a:p>
        </p:txBody>
      </p:sp>
      <p:sp>
        <p:nvSpPr>
          <p:cNvPr id="6" name="Rettangolo 1">
            <a:extLst>
              <a:ext uri="{FF2B5EF4-FFF2-40B4-BE49-F238E27FC236}">
                <a16:creationId xmlns:a16="http://schemas.microsoft.com/office/drawing/2014/main" id="{FD424009-4158-4D33-8181-D3AFAC80D5E2}"/>
              </a:ext>
            </a:extLst>
          </p:cNvPr>
          <p:cNvSpPr/>
          <p:nvPr/>
        </p:nvSpPr>
        <p:spPr>
          <a:xfrm>
            <a:off x="0" y="1071389"/>
            <a:ext cx="74140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Thanks to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panner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node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, sound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perceived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if the user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were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in the position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sheperd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(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listener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), in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respect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centroid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(source).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9FF86E8-7822-465A-98CA-32F7781FB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1792" y="2336160"/>
            <a:ext cx="738665" cy="172355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C159DCB6-21B9-4215-8189-9F5BE97026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747951" flipH="1" flipV="1">
            <a:off x="2060339" y="2525862"/>
            <a:ext cx="406486" cy="406486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6B459810-4038-4A16-AD6D-03D71D041D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93942" flipH="1" flipV="1">
            <a:off x="2727610" y="2366551"/>
            <a:ext cx="435905" cy="435905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44D166C-1536-4E4F-BD45-A16EEAB925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619304" flipH="1" flipV="1">
            <a:off x="1809698" y="3728243"/>
            <a:ext cx="385480" cy="38548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0C30B29B-F96A-4A65-8153-7F2DC28AD5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448947" flipH="1" flipV="1">
            <a:off x="2806839" y="2990804"/>
            <a:ext cx="414262" cy="414262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141D3638-C1B5-48C4-9E48-374DCE7384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354235" flipH="1" flipV="1">
            <a:off x="2150867" y="3274726"/>
            <a:ext cx="411187" cy="411187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032F23E-F3A1-48C8-B553-D557A4C914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7402006" flipH="1" flipV="1">
            <a:off x="2297832" y="3961777"/>
            <a:ext cx="385480" cy="385480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332AE57D-4400-4354-9F37-D99FE3F332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 flipV="1">
            <a:off x="2758294" y="3541247"/>
            <a:ext cx="460904" cy="460904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F5CFABE3-1B23-45E0-AC90-2A51260432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 flipV="1">
            <a:off x="1388980" y="2786355"/>
            <a:ext cx="460905" cy="460905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EBFFA9C0-D502-4B65-8D00-9207F318AE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4904" y="3038798"/>
            <a:ext cx="738665" cy="73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37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344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8/11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1E082EB-7C52-454D-B4B6-CDB5D9FFC558}"/>
              </a:ext>
            </a:extLst>
          </p:cNvPr>
          <p:cNvSpPr txBox="1"/>
          <p:nvPr/>
        </p:nvSpPr>
        <p:spPr>
          <a:xfrm>
            <a:off x="123567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FEELINGS</a:t>
            </a:r>
          </a:p>
        </p:txBody>
      </p:sp>
      <p:sp>
        <p:nvSpPr>
          <p:cNvPr id="6" name="Rettangolo 1">
            <a:extLst>
              <a:ext uri="{FF2B5EF4-FFF2-40B4-BE49-F238E27FC236}">
                <a16:creationId xmlns:a16="http://schemas.microsoft.com/office/drawing/2014/main" id="{872CCFBA-BD12-48C5-899F-3FAAD4F3DF74}"/>
              </a:ext>
            </a:extLst>
          </p:cNvPr>
          <p:cNvSpPr/>
          <p:nvPr/>
        </p:nvSpPr>
        <p:spPr>
          <a:xfrm>
            <a:off x="0" y="1071389"/>
            <a:ext cx="74140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The user can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even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choose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scare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out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entire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by making noise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whose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critical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threshold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a function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distance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between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sheperd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and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centroid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BE28E7F-3341-4603-BF22-36413CA91C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269" y="2702363"/>
            <a:ext cx="471931" cy="110117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9FFE2B60-ADF5-498E-8AF0-E39AAE9B30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3579345">
            <a:off x="1359162" y="2459324"/>
            <a:ext cx="290644" cy="290644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2F49657-050C-4D5E-97D8-4FFCF5F75B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4508369">
            <a:off x="1485811" y="2837174"/>
            <a:ext cx="290644" cy="290644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8E4810D3-95E2-43A6-930E-62A2795E86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554028" y="3237980"/>
            <a:ext cx="290644" cy="290644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A53EA617-80F8-484A-9E3D-EA9A40F2F5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600297">
            <a:off x="1494348" y="3678541"/>
            <a:ext cx="290644" cy="290644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AEC06B5D-A1AB-4971-BFFD-EC6AA01B22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2213744" y="3216277"/>
            <a:ext cx="290644" cy="290644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756402E9-9A0C-4563-AF20-89B60EA74F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400160">
            <a:off x="1888039" y="3502957"/>
            <a:ext cx="290644" cy="290644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F144209-3B82-4D33-AC6B-360253CAE5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3928580">
            <a:off x="1739239" y="2581688"/>
            <a:ext cx="290644" cy="290644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DA3B7803-379F-4E87-8031-EB90DC6F5A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812891" y="2987764"/>
            <a:ext cx="290644" cy="290644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9BCD4BF0-AD60-46B7-BC28-20234F310B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7905828">
            <a:off x="1663543" y="4255213"/>
            <a:ext cx="290644" cy="290644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5131A96F-ABC5-4B85-86D6-D490C3B04C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7622286">
            <a:off x="1881203" y="3883689"/>
            <a:ext cx="290644" cy="290644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6DE2A300-E26B-4289-94A6-3AE44642F9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249215">
            <a:off x="2641662" y="3229697"/>
            <a:ext cx="290644" cy="290644"/>
          </a:xfrm>
          <a:prstGeom prst="rect">
            <a:avLst/>
          </a:prstGeom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5F97B53-E364-4A11-BEFE-DA2D8E536C9F}"/>
              </a:ext>
            </a:extLst>
          </p:cNvPr>
          <p:cNvCxnSpPr>
            <a:cxnSpLocks/>
          </p:cNvCxnSpPr>
          <p:nvPr/>
        </p:nvCxnSpPr>
        <p:spPr>
          <a:xfrm>
            <a:off x="3975989" y="2731528"/>
            <a:ext cx="2557849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24" name="Immagine 23">
            <a:extLst>
              <a:ext uri="{FF2B5EF4-FFF2-40B4-BE49-F238E27FC236}">
                <a16:creationId xmlns:a16="http://schemas.microsoft.com/office/drawing/2014/main" id="{B01B1A89-C52B-4076-AE73-5698D05D62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5050677" y="2958427"/>
            <a:ext cx="290644" cy="290644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9F6E17FC-3A43-4A64-9C9D-9373EC68D2F6}"/>
              </a:ext>
            </a:extLst>
          </p:cNvPr>
          <p:cNvSpPr txBox="1"/>
          <p:nvPr/>
        </p:nvSpPr>
        <p:spPr>
          <a:xfrm>
            <a:off x="996032" y="2205412"/>
            <a:ext cx="6786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FF0000"/>
                </a:solidFill>
              </a:rPr>
              <a:t>!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CCD715F3-3AFE-401B-94E3-80C3739DE3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74" b="93467" l="3140" r="9337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39245" y="2317985"/>
            <a:ext cx="764803" cy="707887"/>
          </a:xfrm>
          <a:prstGeom prst="rect">
            <a:avLst/>
          </a:prstGeom>
        </p:spPr>
      </p:pic>
      <p:pic>
        <p:nvPicPr>
          <p:cNvPr id="39" name="Immagine 38">
            <a:extLst>
              <a:ext uri="{FF2B5EF4-FFF2-40B4-BE49-F238E27FC236}">
                <a16:creationId xmlns:a16="http://schemas.microsoft.com/office/drawing/2014/main" id="{D57D18D5-1F32-445A-ACFA-AED026CB8C0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0800000">
            <a:off x="5018897" y="2707356"/>
            <a:ext cx="307641" cy="461462"/>
          </a:xfrm>
          <a:prstGeom prst="rect">
            <a:avLst/>
          </a:prstGeom>
        </p:spPr>
      </p:pic>
      <p:sp>
        <p:nvSpPr>
          <p:cNvPr id="40" name="Rettangolo 1">
            <a:extLst>
              <a:ext uri="{FF2B5EF4-FFF2-40B4-BE49-F238E27FC236}">
                <a16:creationId xmlns:a16="http://schemas.microsoft.com/office/drawing/2014/main" id="{8D8EA50B-39A3-4EB3-95A4-CB5864102A2F}"/>
              </a:ext>
            </a:extLst>
          </p:cNvPr>
          <p:cNvSpPr/>
          <p:nvPr/>
        </p:nvSpPr>
        <p:spPr>
          <a:xfrm>
            <a:off x="3187098" y="3383302"/>
            <a:ext cx="38470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+mn-lt"/>
              </a:rPr>
              <a:t>Trying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leave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field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results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in the fence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firing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an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electric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shock and in the music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slightly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detuned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7" name="Freccia circolare in giù 26">
            <a:extLst>
              <a:ext uri="{FF2B5EF4-FFF2-40B4-BE49-F238E27FC236}">
                <a16:creationId xmlns:a16="http://schemas.microsoft.com/office/drawing/2014/main" id="{180FB982-6A7B-4518-9352-99F14F184722}"/>
              </a:ext>
            </a:extLst>
          </p:cNvPr>
          <p:cNvSpPr/>
          <p:nvPr/>
        </p:nvSpPr>
        <p:spPr>
          <a:xfrm>
            <a:off x="4564212" y="2942988"/>
            <a:ext cx="290644" cy="223199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pic>
        <p:nvPicPr>
          <p:cNvPr id="2" name="2022-01-03 22-04-16">
            <a:hlinkClick r:id="" action="ppaction://media"/>
            <a:extLst>
              <a:ext uri="{FF2B5EF4-FFF2-40B4-BE49-F238E27FC236}">
                <a16:creationId xmlns:a16="http://schemas.microsoft.com/office/drawing/2014/main" id="{D19343B0-1465-414A-AD0B-01BB990CB1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1777" y="4779614"/>
            <a:ext cx="3593523" cy="2021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801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">
      <a:dk1>
        <a:srgbClr val="534D53"/>
      </a:dk1>
      <a:lt1>
        <a:srgbClr val="FFFFFF"/>
      </a:lt1>
      <a:dk2>
        <a:srgbClr val="53673C"/>
      </a:dk2>
      <a:lt2>
        <a:srgbClr val="52576C"/>
      </a:lt2>
      <a:accent1>
        <a:srgbClr val="C3B29D"/>
      </a:accent1>
      <a:accent2>
        <a:srgbClr val="778EAC"/>
      </a:accent2>
      <a:accent3>
        <a:srgbClr val="FFFFFF"/>
      </a:accent3>
      <a:accent4>
        <a:srgbClr val="464046"/>
      </a:accent4>
      <a:accent5>
        <a:srgbClr val="DED5CC"/>
      </a:accent5>
      <a:accent6>
        <a:srgbClr val="6B809B"/>
      </a:accent6>
      <a:hlink>
        <a:srgbClr val="819555"/>
      </a:hlink>
      <a:folHlink>
        <a:srgbClr val="8896A9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E2FAD"/>
        </a:dk1>
        <a:lt1>
          <a:srgbClr val="FFFFFF"/>
        </a:lt1>
        <a:dk2>
          <a:srgbClr val="0E2FAD"/>
        </a:dk2>
        <a:lt2>
          <a:srgbClr val="B3CCE6"/>
        </a:lt2>
        <a:accent1>
          <a:srgbClr val="7FD7FC"/>
        </a:accent1>
        <a:accent2>
          <a:srgbClr val="6BA7F8"/>
        </a:accent2>
        <a:accent3>
          <a:srgbClr val="FFFFFF"/>
        </a:accent3>
        <a:accent4>
          <a:srgbClr val="0A2793"/>
        </a:accent4>
        <a:accent5>
          <a:srgbClr val="C0E8FD"/>
        </a:accent5>
        <a:accent6>
          <a:srgbClr val="6097E1"/>
        </a:accent6>
        <a:hlink>
          <a:srgbClr val="FFAB57"/>
        </a:hlink>
        <a:folHlink>
          <a:srgbClr val="007B7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E2FAD"/>
        </a:dk1>
        <a:lt1>
          <a:srgbClr val="FFFFFF"/>
        </a:lt1>
        <a:dk2>
          <a:srgbClr val="0E2FAD"/>
        </a:dk2>
        <a:lt2>
          <a:srgbClr val="B3CCE6"/>
        </a:lt2>
        <a:accent1>
          <a:srgbClr val="7FD7FC"/>
        </a:accent1>
        <a:accent2>
          <a:srgbClr val="6BA7F8"/>
        </a:accent2>
        <a:accent3>
          <a:srgbClr val="FFFFFF"/>
        </a:accent3>
        <a:accent4>
          <a:srgbClr val="0A2793"/>
        </a:accent4>
        <a:accent5>
          <a:srgbClr val="C0E8FD"/>
        </a:accent5>
        <a:accent6>
          <a:srgbClr val="6097E1"/>
        </a:accent6>
        <a:hlink>
          <a:srgbClr val="FF9D3B"/>
        </a:hlink>
        <a:folHlink>
          <a:srgbClr val="007B7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87280"/>
        </a:dk1>
        <a:lt1>
          <a:srgbClr val="F6F1EC"/>
        </a:lt1>
        <a:dk2>
          <a:srgbClr val="0347B5"/>
        </a:dk2>
        <a:lt2>
          <a:srgbClr val="8C8C8C"/>
        </a:lt2>
        <a:accent1>
          <a:srgbClr val="0DB6CC"/>
        </a:accent1>
        <a:accent2>
          <a:srgbClr val="62A97F"/>
        </a:accent2>
        <a:accent3>
          <a:srgbClr val="FAF7F4"/>
        </a:accent3>
        <a:accent4>
          <a:srgbClr val="06606C"/>
        </a:accent4>
        <a:accent5>
          <a:srgbClr val="AAD7E2"/>
        </a:accent5>
        <a:accent6>
          <a:srgbClr val="589972"/>
        </a:accent6>
        <a:hlink>
          <a:srgbClr val="CC630C"/>
        </a:hlink>
        <a:folHlink>
          <a:srgbClr val="802A0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1826</TotalTime>
  <Words>1047</Words>
  <Application>Microsoft Office PowerPoint</Application>
  <PresentationFormat>On-screen Show (4:3)</PresentationFormat>
  <Paragraphs>153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Cambria Math</vt:lpstr>
      <vt:lpstr>Consolas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Clearly Presented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Sheep template</dc:title>
  <dc:creator>Presentation Magazine</dc:creator>
  <cp:lastModifiedBy>Juan Camilo Albarracín Sánchez</cp:lastModifiedBy>
  <cp:revision>118</cp:revision>
  <dcterms:created xsi:type="dcterms:W3CDTF">2010-09-06T21:45:52Z</dcterms:created>
  <dcterms:modified xsi:type="dcterms:W3CDTF">2022-01-03T21:06:58Z</dcterms:modified>
</cp:coreProperties>
</file>

<file path=docProps/thumbnail.jpeg>
</file>